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8.xml"/><Relationship Id="rId8" Type="http://schemas.openxmlformats.org/officeDocument/2006/relationships/slide" Target="../slides/slide7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3" Type="http://schemas.openxmlformats.org/officeDocument/2006/relationships/slide" Target="../slides/slide19.xml"/><Relationship Id="rId12" Type="http://schemas.openxmlformats.org/officeDocument/2006/relationships/slide" Target="../slides/slide17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49fd868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0b94c866e&amp;cid=0b94c866e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8732db1f2&amp;cid=8732db1f2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eecbafe61&amp;cid=eecbafe61&amp;vtp=1">
            <a:hlinkClick r:id="rId4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59f5b38f&amp;cid=359f5b38f&amp;vtp=1">
            <a:hlinkClick r:id="rId5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33e43f7b&amp;cid=d33e43f7b&amp;vtp=1">
            <a:hlinkClick r:id="rId6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dbd263844&amp;cid=dbd263844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4008e7bc2&amp;cid=4008e7bc2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fb695e64d&amp;cid=fb695e64d&amp;vtp=1">
            <a:hlinkClick r:id="rId7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eb307f5c&amp;cid=7eb307f5c&amp;vtp=1">
            <a:hlinkClick r:id="rId8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549a2299f&amp;cid=549a2299f&amp;vtp=1">
            <a:hlinkClick r:id="rId9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464918a7a&amp;cid=464918a7a&amp;vtp=1">
            <a:hlinkClick r:id="rId10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32f805792&amp;cid=32f805792&amp;vtp=1">
            <a:hlinkClick r:id="rId11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acf18d93b&amp;cid=acf18d93b&amp;vtp=1">
            <a:hlinkClick r:id="rId12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1959a38cf&amp;cid=1959a38cf&amp;vtp=1">
            <a:hlinkClick r:id="rId13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49fd8680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49fd86809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课时评价作业（三）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孔雀东南飞并序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49fd86809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7108b981?pid=49fd86809&amp;color=0,173,163&amp;vtp=1&amp;bt=1&amp;bbb=1"/>
          <p:cNvSpPr/>
          <p:nvPr/>
        </p:nvSpPr>
        <p:spPr>
          <a:xfrm>
            <a:off x="612648" y="466345"/>
            <a:ext cx="10963656" cy="5476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31_1#d580ab286?pid=77108b981&amp;color=0,0,0&amp;vtp=1&amp;bbb=1"/>
          <p:cNvSpPr/>
          <p:nvPr/>
        </p:nvSpPr>
        <p:spPr>
          <a:xfrm>
            <a:off x="612648" y="1080791"/>
            <a:ext cx="10963656" cy="51367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上山采蘼芜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上山采蘼芜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下山逢故夫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长跪问故夫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新人复何如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新人虽言好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未若故人姝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颜色类相似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手爪不相如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新人从门入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故人从门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合去。”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新人工织缣，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故人工织素。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织缣日一匹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织素五丈余，</a:t>
            </a:r>
            <a:endParaRPr lang="en-US" altLang="zh-CN" sz="2800" dirty="0"/>
          </a:p>
          <a:p>
            <a:pPr algn="ctr"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将缣来比素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，新人不如故。”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#1.1.8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464918a7a?pid=d580ab286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3_1#464918a7a.bracket?pid=d580ab286&amp;color=0,0,0&amp;vpa=11&amp;vtp=1"/>
          <p:cNvSpPr/>
          <p:nvPr/>
        </p:nvSpPr>
        <p:spPr>
          <a:xfrm>
            <a:off x="9315546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32_2#464918a7a.choices?pid=d580ab286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诗歌开篇“上山采蘼芜，下山逢故夫”，交代了故事发生的场景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出下文的对话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“长跪问故夫”中的“长跪”这一动作，表现出女子对故夫的恭敬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暗示了她的地位较低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故夫对新人与故人进行比较，从外貌、手艺等方面来看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，他认为新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人远不如故人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这首诗以对话形式展开，通过故夫之口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，侧面表现出故人的勤劳能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，构思独特。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4_1#464918a7a?pid=d580ab286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故夫说新人与故人外貌相似，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只是在手艺方面新人不如故人，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并非认为新人远不如故人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4_1#32f805792?pid=d580ab286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《孔雀东南飞并序》与本诗都涉及女子被休的遭遇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，试分析两首诗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在表现女子情感上的不同之处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5_1#32f805792?pid=d580ab286&amp;color=0,0,0&amp;vtp=1&amp;bt=1&amp;bbb=1&amp;hb=1&amp;hla=1"/>
          <p:cNvSpPr/>
          <p:nvPr/>
        </p:nvSpPr>
        <p:spPr>
          <a:xfrm>
            <a:off x="612648" y="1615953"/>
            <a:ext cx="10963656" cy="4516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《孔雀东南飞并序》中，刘兰芝被休，情感复杂强烈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着被休后的悲伤无奈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，如“出门登车去，涕落百余行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”；有对爱情的忠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，如“君当作磐石，妾当作蒲苇，蒲苇纫如丝，磐石无转移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”；也有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对封建家长制和封建礼教的不满与反抗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，被休后她没有逆来顺受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是选择以死抗争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，展现出刚强的一面。②本诗中，女子被休后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出的更多的是一种冷静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、理智。她主动询问故夫新人情况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，没有过多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情绪波动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，只是平静地听着故夫的比较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。从她的言行中看不到强烈的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、愤怒或反抗情绪。（每点3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6_1#32f805792?pid=d580ab286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解答本题，先分析《孔雀东南飞并序》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中刘兰芝情感的多面性，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结合具体语句说明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；再分析本诗中女子的情感特点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，通过其言行判断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出其与刘兰芝情感的不同之处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6_2#32f805792?pid=d580ab286&amp;color=0,0,0&amp;mp=1&amp;vtp=1&amp;bt=1&amp;bbb=1&amp;hb=1"/>
          <p:cNvSpPr/>
          <p:nvPr/>
        </p:nvSpPr>
        <p:spPr>
          <a:xfrm>
            <a:off x="612648" y="468000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上山采蘼芜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上山去采蘼芜草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,下山时遇到以前的夫婿。直身跪着问前夫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：“新娶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的妻子怎么样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？”“新娶的妻子虽说好，却不如旧妻美好贤惠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。容貌看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似相差无几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，手艺、才能却不能比。”“新妻从大门进入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,旧妻从旁门离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。”“新妻善于织黄色的绢,旧妻善于织白色的细绢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。黄色的绢一日织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，白色的细绢一日织超过五丈。用黄色的绢来比白色的细绢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,新妻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不如旧妻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7_1#30aaba721?pid=77108b981&amp;color=0,0,0&amp;vtp=1&amp;bt=1&amp;bbb=1"/>
          <p:cNvSpPr/>
          <p:nvPr/>
        </p:nvSpPr>
        <p:spPr>
          <a:xfrm>
            <a:off x="612648" y="466344"/>
            <a:ext cx="10963656" cy="5871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完成题目。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白头吟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皑如山上雪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皎如云间月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闻君有两意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故来相决绝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今日斗酒会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明旦沟水头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躞蹀御沟上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沟水东西流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凄凄复凄凄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嫁娶不须啼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愿得一心人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白头不相离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竹竿何嫋嫋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鱼尾何簁簁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男儿重义气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何用钱刀为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acf18d93b?pid=30aaba721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9_1#acf18d93b.bracket?pid=30aaba721&amp;color=0,0,0&amp;vpa=12&amp;vtp=1"/>
          <p:cNvSpPr/>
          <p:nvPr/>
        </p:nvSpPr>
        <p:spPr>
          <a:xfrm>
            <a:off x="9335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38_2#acf18d93b.choices?pid=30aaba721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开篇以“山上雪”“云间月”起兴，既描绘出纯净的景象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，又暗示了女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子爱情的纯洁美好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“闻君有两意，故来相决绝”，女子得知男子有二心后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，果断地提出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，表现出她的果敢和自尊。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“凄凄复凄凄，嫁娶不须啼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”，意思是女子认为其他女子出嫁时不应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该哭泣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，要坚强面对婚姻。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全诗运用了比兴、对比等手法，如“竹竿何嫋嫋，鱼尾何簁簁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”以钓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鱼隐喻男女求偶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，生动形象。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0_1#acf18d93b?pid=30aaba721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“凄凄复凄凄，嫁娶不须啼”，结合后面两句可知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，女子认为其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他女子出嫁时大可不必悲伤啼哭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，只要嫁得一个情意专一的男子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头偕老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，永不分离，就算很幸福了。言外之意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，自己今日遭到遗弃才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最凄惨悲伤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，这是初嫁女子无法体会的滋味。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4_1#1959a38cf?pid=30aaba721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本诗与《孔雀东南飞并序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》在情感表达和主题呈现上有哪些相似之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5_1#1959a38cf?pid=30aaba721&amp;color=0,0,0&amp;vtp=1&amp;bt=1&amp;bbb=1&amp;hb=1&amp;hla=1"/>
          <p:cNvSpPr/>
          <p:nvPr/>
        </p:nvSpPr>
        <p:spPr>
          <a:xfrm>
            <a:off x="612648" y="1615953"/>
            <a:ext cx="10963656" cy="4516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在情感表达上，都表达了对真挚爱情的追求和坚守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。《孔雀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东南飞并序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》中，焦仲卿和刘兰芝对爱情忠贞不渝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，面对封建家长的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阻挠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，他们选择以死捍卫爱情。本诗中，女子追求“愿得一心人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，白头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不相离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”的爱情，在男子有二心时，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虽痛苦但依然坚守对真爱的向往。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在主题呈现上，都反映了封建社会中爱情面临的困境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。《孔雀东南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飞并序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》揭示了封建礼教和封建家长制对美好爱情的破坏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。本诗则展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现了封建社会中男子对感情的不忠诚给女子带来的伤害，以及女子在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这种困境下的挣扎与反抗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ef5ff26c?pid=49fd8680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0b94c866e?pid=8ef5ff26c&amp;color=0,0,0&amp;vtp=1&amp;bbb=1"/>
          <p:cNvSpPr/>
          <p:nvPr/>
        </p:nvSpPr>
        <p:spPr>
          <a:xfrm>
            <a:off x="612648" y="1190317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下列各项中，没有错别字的一项是（3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0b94c866e.bracket?pid=8ef5ff26c&amp;color=0,0,0&amp;vpa=1&amp;vtp=1"/>
          <p:cNvSpPr/>
          <p:nvPr/>
        </p:nvSpPr>
        <p:spPr>
          <a:xfrm>
            <a:off x="7747667" y="1186507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5" name="QC_3_BD.1_2#0b94c866e.choices?pid=8ef5ff26c&amp;color=0,0,0&amp;vtp=1&amp;bbb=1"/>
          <p:cNvSpPr/>
          <p:nvPr/>
        </p:nvSpPr>
        <p:spPr>
          <a:xfrm>
            <a:off x="612648" y="183203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娇佚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箜篌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嬉戏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络绎不绝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自缢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彷徨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磐石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守拙归园田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扶将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伶聘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腰若流纨素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葳蕤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驱谴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丝履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精妙世无双</a:t>
            </a:r>
            <a:endParaRPr lang="en-US" altLang="zh-CN" sz="2800" dirty="0"/>
          </a:p>
        </p:txBody>
      </p:sp>
      <p:sp>
        <p:nvSpPr>
          <p:cNvPr id="6" name="QC_3_AS.3_1#0b94c866e?pid=8ef5ff26c&amp;color=0,0,0&amp;vtp=1&amp;bbb=1&amp;hb=1"/>
          <p:cNvSpPr/>
          <p:nvPr/>
        </p:nvSpPr>
        <p:spPr>
          <a:xfrm>
            <a:off x="612648" y="4397438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A项，“娇佚”应为“娇逸”；C项，“伶聘”应为“伶俜”；D项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”应为“驱遣”。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2_1#1959a38cf?pid=30aaba721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解答本题，要先梳理两首诗的内容。在情感表达上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，《孔雀东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南飞并序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》写焦刘二人以死捍卫爱情，本诗写女子追求“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愿得一心人，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白头不相离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”的爱情，面对背叛仍坚守本心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，都体现了对真挚爱情的坚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。在主题呈现上，《孔雀东南飞并序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》揭示封建礼教和封建家长制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对爱情的破坏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，《白头吟》展现男子不忠对女子的伤害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，都反映出封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建社会中爱情面临的困境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，从不同角度体现了封建社会对爱情的摧残。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2_2#1959a38cf?pid=30aaba721&amp;color=0,0,0&amp;vtp=1&amp;bt=1&amp;bbb=1&amp;hb=1"/>
          <p:cNvSpPr/>
          <p:nvPr/>
        </p:nvSpPr>
        <p:spPr>
          <a:xfrm>
            <a:off x="612648" y="468000"/>
            <a:ext cx="10963656" cy="5778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白头吟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我的爱情本应如高山上的积雪般纯洁无瑕，如云层间的明月般皎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洁明亮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。听说你已怀有二心，所以我特来与你决裂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。今天我们还能在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一起喝酒聚会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，明天一早就在御沟边分手。我独自在御沟边徘徊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着沟水各奔东西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。悲悲切切啊，真是凄凉又凄凉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！当初我毅然离家随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君而去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，就不像一般女孩一样凄凄啼哭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；我只希望能找到一个专一待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，与他白头偕老，永不分离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。男女情投意合就像钓鱼的竹竿柔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长而轻轻摆动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，那轻细柔长，就像鱼儿那样活泼可爱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。男儿应当看重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情义和承诺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，失去了真诚的爱情是任何钱财珍宝都无法弥补的！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8732db1f2?pid=8ef5ff2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下列句子中，对加点词语的解释，不正确的一项是（3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8732db1f2.bracket?pid=8ef5ff26c&amp;color=0,0,0&amp;vpa=2&amp;vtp=1"/>
          <p:cNvSpPr/>
          <p:nvPr/>
        </p:nvSpPr>
        <p:spPr>
          <a:xfrm>
            <a:off x="10224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4_2#8732db1f2.choices?pid=8ef5ff26c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终老不复取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：娶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却与小姑别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却：退下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自可断来信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：书信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可怜体无比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可怜：可爱</a:t>
            </a:r>
            <a:endParaRPr lang="en-US" altLang="zh-CN" sz="2800" dirty="0"/>
          </a:p>
        </p:txBody>
      </p:sp>
      <p:sp>
        <p:nvSpPr>
          <p:cNvPr id="5" name="QC_3_AS.6_1#8732db1f2?pid=8ef5ff26c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信：使者，指媒人。</a:t>
            </a:r>
            <a:endParaRPr lang="en-US" altLang="zh-CN" sz="2800" dirty="0"/>
          </a:p>
        </p:txBody>
      </p:sp>
      <p:sp>
        <p:nvSpPr>
          <p:cNvPr id="6" name="QC_3_BD.7_1#eecbafe61?pid=8ef5ff26c&amp;color=0,0,0&amp;vtp=1&amp;bbb=1"/>
          <p:cNvSpPr/>
          <p:nvPr/>
        </p:nvSpPr>
        <p:spPr>
          <a:xfrm>
            <a:off x="612648" y="301104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C_3_AN.8_1#eecbafe61.bracket?pid=8ef5ff26c&amp;color=0,0,0&amp;vpa=3&amp;vtp=1"/>
          <p:cNvSpPr/>
          <p:nvPr/>
        </p:nvSpPr>
        <p:spPr>
          <a:xfrm>
            <a:off x="7734967" y="3007233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8" name="QC_3_BD.7_2#eecbafe61.choices?pid=8ef5ff26c&amp;color=0,0,0&amp;vtp=1&amp;bbb=1"/>
          <p:cNvSpPr/>
          <p:nvPr/>
        </p:nvSpPr>
        <p:spPr>
          <a:xfrm>
            <a:off x="612648" y="364223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  <a:tabLst>
                <a:tab pos="2813685" algn="l"/>
                <a:tab pos="5589270" algn="l"/>
                <a:tab pos="8365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蒲苇纫如丝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箱帘六七十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摧藏马悲哀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十七遣汝嫁</a:t>
            </a:r>
            <a:endParaRPr lang="en-US" altLang="zh-CN" sz="2800" dirty="0"/>
          </a:p>
        </p:txBody>
      </p:sp>
      <p:sp>
        <p:nvSpPr>
          <p:cNvPr id="9" name="QC_3_AS.9_1#eecbafe61?pid=8ef5ff26c&amp;color=0,0,0&amp;vtp=1&amp;bbb=1"/>
          <p:cNvSpPr/>
          <p:nvPr/>
        </p:nvSpPr>
        <p:spPr>
          <a:xfrm>
            <a:off x="612648" y="427342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A项，“纫”同“韧”；B项，“帘”同“奁”；C项，“藏”同“脏”。</a:t>
            </a:r>
            <a:endParaRPr lang="en-US" altLang="zh-CN" sz="2800" dirty="0"/>
          </a:p>
        </p:txBody>
      </p:sp>
      <p:sp>
        <p:nvSpPr>
          <p:cNvPr id="10" name="QC_3_BD.4_2#8732db1f2.choices?pid=8ef5ff26c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4_2#8732db1f2.choices?pid=8ef5ff26c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4_2#8732db1f2.choices?pid=8ef5ff26c&amp;color=0,0,0&amp;vtp=1&amp;bbb=1&amp;zzd= 3"/>
          <p:cNvSpPr/>
          <p:nvPr/>
        </p:nvSpPr>
        <p:spPr>
          <a:xfrm>
            <a:off x="26970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4_2#8732db1f2.choices?pid=8ef5ff26c&amp;color=0,0,0&amp;vtp=1&amp;bbb=1&amp;zzd= 3"/>
          <p:cNvSpPr/>
          <p:nvPr/>
        </p:nvSpPr>
        <p:spPr>
          <a:xfrm>
            <a:off x="68852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4_2#8732db1f2.choices?pid=8ef5ff26c&amp;color=0,0,0&amp;vtp=1&amp;bbb=1&amp;zzd= 3"/>
          <p:cNvSpPr/>
          <p:nvPr/>
        </p:nvSpPr>
        <p:spPr>
          <a:xfrm>
            <a:off x="7240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359f5b38f?pid=8ef5ff2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下列句子中，加点词不是古今异义词的一项是（3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359f5b38f.bracket?pid=8ef5ff26c&amp;color=0,0,0&amp;vpa=4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0_2#359f5b38f.choices?pid=8ef5ff26c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入门上家堂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，进退无颜仪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多谢后世人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，戒之慎勿忘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枝枝相覆盖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，叶叶相交通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新妇识马声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，蹑履相逢迎</a:t>
            </a:r>
            <a:endParaRPr lang="en-US" altLang="zh-CN" sz="2800" dirty="0"/>
          </a:p>
        </p:txBody>
      </p:sp>
      <p:sp>
        <p:nvSpPr>
          <p:cNvPr id="5" name="QC_3_AS.12_1#359f5b38f?pid=8ef5ff26c&amp;color=0,0,0&amp;vtp=1&amp;bbb=1&amp;hb=1"/>
          <p:cNvSpPr/>
          <p:nvPr/>
        </p:nvSpPr>
        <p:spPr>
          <a:xfrm>
            <a:off x="612648" y="24003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B项，古义：多多告诉。今义：客套话，表示感谢。C项，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交相通达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。这里指连接在一起。今义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：原是各种运输和邮电事业的统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，现仅指运输事业。D项，古义：迎接。今义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：说话和做事故意迎合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别人的心意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（含贬义）。</a:t>
            </a:r>
            <a:endParaRPr lang="en-US" altLang="zh-CN" sz="2800" dirty="0"/>
          </a:p>
        </p:txBody>
      </p:sp>
      <p:sp>
        <p:nvSpPr>
          <p:cNvPr id="6" name="QC_3_BD.10_2#359f5b38f.choices?pid=8ef5ff26c&amp;color=0,0,0&amp;vtp=1&amp;bbb=1&amp;zzd= 1"/>
          <p:cNvSpPr/>
          <p:nvPr/>
        </p:nvSpPr>
        <p:spPr>
          <a:xfrm>
            <a:off x="4495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359f5b38f.choices?pid=8ef5ff26c&amp;color=0,0,0&amp;vtp=1&amp;bbb=1&amp;zzd= 1"/>
          <p:cNvSpPr/>
          <p:nvPr/>
        </p:nvSpPr>
        <p:spPr>
          <a:xfrm>
            <a:off x="4851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359f5b38f.choices?pid=8ef5ff26c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359f5b38f.choices?pid=8ef5ff26c&amp;color=0,0,0&amp;vtp=1&amp;bbb=1&amp;zzd= 1"/>
          <p:cNvSpPr/>
          <p:nvPr/>
        </p:nvSpPr>
        <p:spPr>
          <a:xfrm>
            <a:off x="7220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0_2#359f5b38f.choices?pid=8ef5ff26c&amp;color=0,0,0&amp;vtp=1&amp;bbb=1&amp;zzd= 3"/>
          <p:cNvSpPr/>
          <p:nvPr/>
        </p:nvSpPr>
        <p:spPr>
          <a:xfrm>
            <a:off x="44750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0_2#359f5b38f.choices?pid=8ef5ff26c&amp;color=0,0,0&amp;vtp=1&amp;bbb=1&amp;zzd= 3"/>
          <p:cNvSpPr/>
          <p:nvPr/>
        </p:nvSpPr>
        <p:spPr>
          <a:xfrm>
            <a:off x="48306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0_2#359f5b38f.choices?pid=8ef5ff26c&amp;color=0,0,0&amp;vtp=1&amp;bbb=1&amp;zzd= 3"/>
          <p:cNvSpPr/>
          <p:nvPr/>
        </p:nvSpPr>
        <p:spPr>
          <a:xfrm>
            <a:off x="100856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0_2#359f5b38f.choices?pid=8ef5ff26c&amp;color=0,0,0&amp;vtp=1&amp;bbb=1&amp;zzd= 3"/>
          <p:cNvSpPr/>
          <p:nvPr/>
        </p:nvSpPr>
        <p:spPr>
          <a:xfrm>
            <a:off x="104412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d33e43f7b?pid=8ef5ff2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下列句子中“相”字的用法，与其他三项不同的一项是（3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d33e43f7b.bracket?pid=8ef5ff26c&amp;color=0,0,0&amp;vpa=5&amp;vtp=1"/>
          <p:cNvSpPr/>
          <p:nvPr/>
        </p:nvSpPr>
        <p:spPr>
          <a:xfrm>
            <a:off x="10551192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3_2#d33e43f7b.choices?pid=8ef5ff26c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时时为安慰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，久久莫相忘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仰头相向鸣，夜夜达五更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初七及下九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，嬉戏莫相忘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不久当归还，还必相迎取</a:t>
            </a:r>
            <a:endParaRPr lang="en-US" altLang="zh-CN" sz="2800" dirty="0"/>
          </a:p>
        </p:txBody>
      </p:sp>
      <p:sp>
        <p:nvSpPr>
          <p:cNvPr id="5" name="QC_3_AS.15_1#d33e43f7b?pid=8ef5ff26c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A、C、D三项均为动作偏指一方。B项，互相。</a:t>
            </a:r>
            <a:endParaRPr lang="en-US" altLang="zh-CN" sz="2800" dirty="0"/>
          </a:p>
        </p:txBody>
      </p:sp>
      <p:sp>
        <p:nvSpPr>
          <p:cNvPr id="6" name="QC_3_BD.16_1#dbd263844?pid=8ef5ff26c&amp;color=0,0,0&amp;vtp=1&amp;bbb=1&amp;hb=1"/>
          <p:cNvSpPr/>
          <p:nvPr/>
        </p:nvSpPr>
        <p:spPr>
          <a:xfrm>
            <a:off x="612648" y="301885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下列句子中，加点词语的活用现象与其他三项不同的一项是（3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C_3_AN.17_1#dbd263844.bracket?pid=8ef5ff26c&amp;color=0,0,0&amp;vpa=6&amp;vtp=1"/>
          <p:cNvSpPr/>
          <p:nvPr/>
        </p:nvSpPr>
        <p:spPr>
          <a:xfrm>
            <a:off x="889666" y="3653218"/>
            <a:ext cx="515938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8" name="QC_3_BD.16_2#dbd263844.choices?pid=8ef5ff26c&amp;color=0,0,0&amp;vtp=1&amp;bbb=1"/>
          <p:cNvSpPr/>
          <p:nvPr/>
        </p:nvSpPr>
        <p:spPr>
          <a:xfrm>
            <a:off x="612648" y="428802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  <a:tabLst>
                <a:tab pos="2813685" algn="l"/>
                <a:tab pos="5589270" algn="l"/>
                <a:tab pos="8365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孔雀东南飞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卿当日胜贵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手巾掩口啼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足以荣汝身</a:t>
            </a:r>
            <a:endParaRPr lang="en-US" altLang="zh-CN" sz="2800" dirty="0"/>
          </a:p>
        </p:txBody>
      </p:sp>
      <p:sp>
        <p:nvSpPr>
          <p:cNvPr id="9" name="QC_3_AS.18_1#dbd263844?pid=8ef5ff26c&amp;color=0,0,0&amp;vtp=1&amp;bbb=1"/>
          <p:cNvSpPr/>
          <p:nvPr/>
        </p:nvSpPr>
        <p:spPr>
          <a:xfrm>
            <a:off x="612648" y="49192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A、B、C三项都是名词作状语。D项，使动用法。</a:t>
            </a:r>
            <a:endParaRPr lang="en-US" altLang="zh-CN" sz="2800" dirty="0"/>
          </a:p>
        </p:txBody>
      </p:sp>
      <p:sp>
        <p:nvSpPr>
          <p:cNvPr id="10" name="QC_3_BD.16_2#dbd263844.choices?pid=8ef5ff26c&amp;color=0,0,0&amp;vtp=1&amp;bbb=1&amp;zzd= 1"/>
          <p:cNvSpPr/>
          <p:nvPr/>
        </p:nvSpPr>
        <p:spPr>
          <a:xfrm>
            <a:off x="2006505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6_2#dbd263844.choices?pid=8ef5ff26c&amp;color=0,0,0&amp;vtp=1&amp;bbb=1&amp;zzd= 1"/>
          <p:cNvSpPr/>
          <p:nvPr/>
        </p:nvSpPr>
        <p:spPr>
          <a:xfrm>
            <a:off x="2362105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6_2#dbd263844.choices?pid=8ef5ff26c&amp;color=0,0,0&amp;vtp=1&amp;bbb=1&amp;zzd= 1"/>
          <p:cNvSpPr/>
          <p:nvPr/>
        </p:nvSpPr>
        <p:spPr>
          <a:xfrm>
            <a:off x="4799552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6_2#dbd263844.choices?pid=8ef5ff26c&amp;color=0,0,0&amp;vtp=1&amp;bbb=1&amp;zzd= 1"/>
          <p:cNvSpPr/>
          <p:nvPr/>
        </p:nvSpPr>
        <p:spPr>
          <a:xfrm>
            <a:off x="6864572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6_2#dbd263844.choices?pid=8ef5ff26c&amp;color=0,0,0&amp;vtp=1&amp;bbb=1&amp;zzd= 1"/>
          <p:cNvSpPr/>
          <p:nvPr/>
        </p:nvSpPr>
        <p:spPr>
          <a:xfrm>
            <a:off x="7220172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16_2#dbd263844.choices?pid=8ef5ff26c&amp;color=0,0,0&amp;vtp=1&amp;bbb=1&amp;zzd= 1"/>
          <p:cNvSpPr/>
          <p:nvPr/>
        </p:nvSpPr>
        <p:spPr>
          <a:xfrm>
            <a:off x="10371995" y="48766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4008e7bc2?pid=8ef5ff2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下列句子中，加点的词语不属于偏义复词的一项是（3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4008e7bc2.bracket?pid=8ef5ff26c&amp;color=0,0,0&amp;vpa=7&amp;vtp=1"/>
          <p:cNvSpPr/>
          <p:nvPr/>
        </p:nvSpPr>
        <p:spPr>
          <a:xfrm>
            <a:off x="10224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9_2#4008e7bc2.choices?pid=8ef5ff26c&amp;color=0,0,0&amp;vtp=1&amp;bbb=1"/>
          <p:cNvSpPr/>
          <p:nvPr/>
        </p:nvSpPr>
        <p:spPr>
          <a:xfrm>
            <a:off x="612648" y="11028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  <a:tabLst>
                <a:tab pos="2813685" algn="l"/>
                <a:tab pos="5589270" algn="l"/>
                <a:tab pos="8365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便可白公姥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昼夜勤作息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我有亲父母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进退无颜仪</a:t>
            </a:r>
            <a:endParaRPr lang="en-US" altLang="zh-CN" sz="2800" dirty="0"/>
          </a:p>
        </p:txBody>
      </p:sp>
      <p:sp>
        <p:nvSpPr>
          <p:cNvPr id="5" name="QC_3_AS.21_1#4008e7bc2?pid=8ef5ff26c&amp;color=0,0,0&amp;vtp=1&amp;bbb=1"/>
          <p:cNvSpPr/>
          <p:nvPr/>
        </p:nvSpPr>
        <p:spPr>
          <a:xfrm>
            <a:off x="612648" y="173405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D项，“进退”不是偏义复词，是前进和后退的意思。</a:t>
            </a:r>
            <a:endParaRPr lang="en-US" altLang="zh-CN" sz="2800" dirty="0"/>
          </a:p>
        </p:txBody>
      </p:sp>
      <p:sp>
        <p:nvSpPr>
          <p:cNvPr id="6" name="QC_3_BD.22_1#fb695e64d?pid=8ef5ff26c&amp;color=0,0,0&amp;vtp=1&amp;bbb=1"/>
          <p:cNvSpPr/>
          <p:nvPr/>
        </p:nvSpPr>
        <p:spPr>
          <a:xfrm>
            <a:off x="612648" y="236524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下列各项中，句式与其他三项不同的一项是（3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C_3_AN.23_1#fb695e64d.bracket?pid=8ef5ff26c&amp;color=0,0,0&amp;vpa=8&amp;vtp=1"/>
          <p:cNvSpPr/>
          <p:nvPr/>
        </p:nvSpPr>
        <p:spPr>
          <a:xfrm>
            <a:off x="9157367" y="2361438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8" name="QC_3_BD.22_2#fb695e64d.choices?pid=8ef5ff26c&amp;color=0,0,0&amp;vtp=1&amp;bbb=1"/>
          <p:cNvSpPr/>
          <p:nvPr/>
        </p:nvSpPr>
        <p:spPr>
          <a:xfrm>
            <a:off x="612648" y="300424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为仲卿母所遣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渐见愁煎迫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亦自缢于庭树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吾属今为之虏矣</a:t>
            </a:r>
            <a:endParaRPr lang="en-US" altLang="zh-CN" sz="2800" dirty="0"/>
          </a:p>
        </p:txBody>
      </p:sp>
      <p:sp>
        <p:nvSpPr>
          <p:cNvPr id="9" name="QC_3_AS.24_1#fb695e64d?pid=8ef5ff26c&amp;color=0,0,0&amp;vtp=1&amp;bbb=1&amp;hb=1"/>
          <p:cNvSpPr/>
          <p:nvPr/>
        </p:nvSpPr>
        <p:spPr>
          <a:xfrm>
            <a:off x="612648" y="4281233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A、B、D三项都是被动句，“为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所”“见”“为”表被动。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状语后置句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，正常语序为“亦于庭树自缢”。</a:t>
            </a:r>
            <a:endParaRPr lang="en-US" altLang="zh-CN" sz="2800" dirty="0"/>
          </a:p>
        </p:txBody>
      </p:sp>
      <p:sp>
        <p:nvSpPr>
          <p:cNvPr id="10" name="QC_3_BD.19_2#4008e7bc2.choices?pid=8ef5ff26c&amp;color=0,0,0&amp;vtp=1&amp;bbb=1&amp;zzd= 1"/>
          <p:cNvSpPr/>
          <p:nvPr/>
        </p:nvSpPr>
        <p:spPr>
          <a:xfrm>
            <a:off x="2362105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9_2#4008e7bc2.choices?pid=8ef5ff26c&amp;color=0,0,0&amp;vtp=1&amp;bbb=1&amp;zzd= 1"/>
          <p:cNvSpPr/>
          <p:nvPr/>
        </p:nvSpPr>
        <p:spPr>
          <a:xfrm>
            <a:off x="2717705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9_2#4008e7bc2.choices?pid=8ef5ff26c&amp;color=0,0,0&amp;vtp=1&amp;bbb=1&amp;zzd= 1"/>
          <p:cNvSpPr/>
          <p:nvPr/>
        </p:nvSpPr>
        <p:spPr>
          <a:xfrm>
            <a:off x="5155152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9_2#4008e7bc2.choices?pid=8ef5ff26c&amp;color=0,0,0&amp;vtp=1&amp;bbb=1&amp;zzd= 1"/>
          <p:cNvSpPr/>
          <p:nvPr/>
        </p:nvSpPr>
        <p:spPr>
          <a:xfrm>
            <a:off x="5510752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9_2#4008e7bc2.choices?pid=8ef5ff26c&amp;color=0,0,0&amp;vtp=1&amp;bbb=1&amp;zzd= 1"/>
          <p:cNvSpPr/>
          <p:nvPr/>
        </p:nvSpPr>
        <p:spPr>
          <a:xfrm>
            <a:off x="7931372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19_2#4008e7bc2.choices?pid=8ef5ff26c&amp;color=0,0,0&amp;vtp=1&amp;bbb=1&amp;zzd= 1"/>
          <p:cNvSpPr/>
          <p:nvPr/>
        </p:nvSpPr>
        <p:spPr>
          <a:xfrm>
            <a:off x="8286972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19_2#4008e7bc2.choices?pid=8ef5ff26c&amp;color=0,0,0&amp;vtp=1&amp;bbb=1&amp;zzd= 1"/>
          <p:cNvSpPr/>
          <p:nvPr/>
        </p:nvSpPr>
        <p:spPr>
          <a:xfrm>
            <a:off x="9660795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19_2#4008e7bc2.choices?pid=8ef5ff26c&amp;color=0,0,0&amp;vtp=1&amp;bbb=1&amp;zzd= 1"/>
          <p:cNvSpPr/>
          <p:nvPr/>
        </p:nvSpPr>
        <p:spPr>
          <a:xfrm>
            <a:off x="10016395" y="16914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7eb307f5c?pid=8ef5ff26c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下列对诗中词语及相关内容的解说，不正确的一项是（3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7eb307f5c.bracket?pid=8ef5ff26c&amp;color=0,0,0&amp;vpa=9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5_2#7eb307f5c.choices?pid=8ef5ff26c&amp;color=0,0,0&amp;vtp=1&amp;bbb=1&amp;hb=1"/>
          <p:cNvSpPr/>
          <p:nvPr/>
        </p:nvSpPr>
        <p:spPr>
          <a:xfrm>
            <a:off x="612648" y="1110678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“十六诵诗书”中的“书”与“家书抵万金”（《春望》）中的“书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“始适还家门”中的“适”与“处分适兄意”中的“适”意思不同。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“何乃太区区”中的“区区”和“感君区区怀”中的“区区”意思不同。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“六合正相应”中的“六合”与“履至尊而制六合”（《过秦论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六合”意思不同。</a:t>
            </a:r>
            <a:endParaRPr lang="en-US" altLang="zh-CN" sz="2800" dirty="0"/>
          </a:p>
        </p:txBody>
      </p:sp>
      <p:sp>
        <p:nvSpPr>
          <p:cNvPr id="5" name="QC_3_AS.27_1#7eb307f5c?pid=8ef5ff26c&amp;color=0,0,0&amp;vtp=1&amp;bbb=1&amp;hb=1"/>
          <p:cNvSpPr/>
          <p:nvPr/>
        </p:nvSpPr>
        <p:spPr>
          <a:xfrm>
            <a:off x="612648" y="495414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A项，“十六诵诗书”中的“书”泛指书籍，“家书抵万金”中的“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指书信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。二者意思不同。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8_1#549a2299f?pid=8ef5ff26c&amp;color=0,0,0&amp;vtp=1&amp;bt=1&amp;bbb=1&amp;hb=1"/>
          <p:cNvSpPr/>
          <p:nvPr/>
        </p:nvSpPr>
        <p:spPr>
          <a:xfrm>
            <a:off x="612648" y="468000"/>
            <a:ext cx="10963656" cy="44398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下面是《孔雀东南飞并序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》中对太守家筹办婚事迎娶刘兰芝的铺陈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，请简要分析这样写的用意。（3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青雀白鹄舫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四角龙子幡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婀娜随风转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金车玉作轮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踯躅青骢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流苏金镂鞍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赍钱三百万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皆用青丝穿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杂彩三百匹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交广市鲑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从人四五百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郁郁登郡门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/>
          </a:p>
        </p:txBody>
      </p:sp>
      <p:sp>
        <p:nvSpPr>
          <p:cNvPr id="3" name="QB_3_AN.29_1#549a2299f.blank?pid=8ef5ff26c&amp;color=0,0,0&amp;vpa=10&amp;vtp=1&amp;bbb=1&amp;hb=1"/>
          <p:cNvSpPr/>
          <p:nvPr/>
        </p:nvSpPr>
        <p:spPr>
          <a:xfrm>
            <a:off x="612648" y="36760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表现刘兰芝的美好，暗示了她不慕名利的品格。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②反讽了焦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母的蛮横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。③反衬刘兰芝的悲惨命运，加深悲剧性。（每点1分）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30_1#549a2299f?pid=8ef5ff26c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丰厚的聘礼、隆重的仪式，展现出太守家雄厚的财势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刘兰芝的美好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，从侧面烘托出刘兰芝的美丽、贤良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，暗示了刘兰芝不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贪图荣华富贵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、忠于爱情的高洁品格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。这样美好的女子却被焦仲卿的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母亲驱遣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，反讽了焦母的蛮横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。这种喜庆欢乐的场面和后文悲惨的情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节形成了对照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，反衬了刘兰芝的悲惨命运。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4751</Words>
  <Application>WPS 演示</Application>
  <PresentationFormat>宽屏</PresentationFormat>
  <Paragraphs>243</Paragraphs>
  <Slides>21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2025-07-25T04:12:00Z</dcterms:created>
  <dcterms:modified xsi:type="dcterms:W3CDTF">2025-09-04T02:39:44Z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1CF3717A797C44008CF24F1422156682_12</vt:lpwstr>
  </property>
  <property fmtid="{D5CDD505-2E9C-101B-9397-08002B2CF9AE}" pid="3" name="KSOProductBuildVer">
    <vt:lpwstr>2052-12.1.0.22529</vt:lpwstr>
  </property>
</Properties>
</file>